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6"/>
  </p:notesMasterIdLst>
  <p:sldIdLst>
    <p:sldId id="515" r:id="rId7"/>
    <p:sldId id="554" r:id="rId8"/>
    <p:sldId id="537" r:id="rId9"/>
    <p:sldId id="559" r:id="rId10"/>
    <p:sldId id="560" r:id="rId11"/>
    <p:sldId id="561" r:id="rId12"/>
    <p:sldId id="555" r:id="rId13"/>
    <p:sldId id="557" r:id="rId14"/>
    <p:sldId id="538" r:id="rId15"/>
    <p:sldId id="562" r:id="rId16"/>
    <p:sldId id="564" r:id="rId17"/>
    <p:sldId id="563" r:id="rId18"/>
    <p:sldId id="565" r:id="rId19"/>
    <p:sldId id="539" r:id="rId20"/>
    <p:sldId id="541" r:id="rId21"/>
    <p:sldId id="540" r:id="rId22"/>
    <p:sldId id="543" r:id="rId23"/>
    <p:sldId id="544" r:id="rId24"/>
    <p:sldId id="545" r:id="rId25"/>
    <p:sldId id="547" r:id="rId26"/>
    <p:sldId id="568" r:id="rId27"/>
    <p:sldId id="548" r:id="rId28"/>
    <p:sldId id="549" r:id="rId29"/>
    <p:sldId id="566" r:id="rId30"/>
    <p:sldId id="550" r:id="rId31"/>
    <p:sldId id="551" r:id="rId32"/>
    <p:sldId id="552" r:id="rId33"/>
    <p:sldId id="567" r:id="rId34"/>
    <p:sldId id="290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FDC2F4-7578-4AB8-38B6-A25D4DC2D73F}" name="Lester Lardenoije" initials="LL" userId="S::l.lardenoije@vanspaendonck.nl::7d7e6ae8-ff60-402a-aa98-92b9ea66ab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11C"/>
    <a:srgbClr val="004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9EF4D-8BDB-4BF2-AD3D-F7A0CDF806BA}" v="16" dt="2024-06-19T07:52:12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8" autoAdjust="0"/>
    <p:restoredTop sz="63923" autoAdjust="0"/>
  </p:normalViewPr>
  <p:slideViewPr>
    <p:cSldViewPr snapToGrid="0">
      <p:cViewPr varScale="1">
        <p:scale>
          <a:sx n="70" d="100"/>
          <a:sy n="70" d="100"/>
        </p:scale>
        <p:origin x="21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35" Type="http://schemas.openxmlformats.org/officeDocument/2006/relationships/slide" Target="slides/slide29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75FBE-D521-4348-AD51-708881857F8A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7F883-6EB2-453D-90F3-9629949C7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67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929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228600" indent="-228600">
              <a:buAutoNum type="arabicParenR"/>
            </a:pPr>
            <a:endParaRPr lang="nl-NL" dirty="0"/>
          </a:p>
          <a:p>
            <a:pPr marL="228600" indent="-228600">
              <a:buAutoNum type="arabicParenR"/>
            </a:pPr>
            <a:endParaRPr lang="nl-NL" dirty="0"/>
          </a:p>
          <a:p>
            <a:pPr marL="228600" indent="-228600">
              <a:buAutoNum type="arabicParenR"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553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70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734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235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442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145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388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en-GB" dirty="0"/>
          </a:p>
          <a:p>
            <a:endParaRPr lang="en-NL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nl-NL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003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en-GB" dirty="0"/>
          </a:p>
          <a:p>
            <a:endParaRPr lang="en-GB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081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NL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85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313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474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467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37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673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048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015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03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170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855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22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79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49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586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76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148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nl-NL" dirty="0"/>
          </a:p>
          <a:p>
            <a:pPr marL="228600" indent="-228600">
              <a:buAutoNum type="arabicPeriod"/>
            </a:pPr>
            <a:endParaRPr lang="nl-NL" dirty="0"/>
          </a:p>
          <a:p>
            <a:pPr marL="228600" indent="-228600">
              <a:buAutoNum type="arabicPeriod"/>
            </a:pPr>
            <a:endParaRPr lang="nl-NL" dirty="0"/>
          </a:p>
          <a:p>
            <a:pPr marL="228600" indent="-228600"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079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228600" indent="-228600">
              <a:buAutoNum type="arabicPeriod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F883-6EB2-453D-90F3-9629949C79D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97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145" y="1077720"/>
            <a:ext cx="12702041" cy="382324"/>
          </a:xfrm>
          <a:prstGeom prst="rect">
            <a:avLst/>
          </a:prstGeom>
        </p:spPr>
      </p:pic>
      <p:sp>
        <p:nvSpPr>
          <p:cNvPr id="12" name="Rechthoek 9"/>
          <p:cNvSpPr/>
          <p:nvPr userDrawn="1"/>
        </p:nvSpPr>
        <p:spPr>
          <a:xfrm>
            <a:off x="0" y="4861989"/>
            <a:ext cx="2951028" cy="2023397"/>
          </a:xfrm>
          <a:custGeom>
            <a:avLst/>
            <a:gdLst>
              <a:gd name="connsiteX0" fmla="*/ 0 w 1997971"/>
              <a:gd name="connsiteY0" fmla="*/ 0 h 1015285"/>
              <a:gd name="connsiteX1" fmla="*/ 1997971 w 1997971"/>
              <a:gd name="connsiteY1" fmla="*/ 0 h 1015285"/>
              <a:gd name="connsiteX2" fmla="*/ 1997971 w 1997971"/>
              <a:gd name="connsiteY2" fmla="*/ 1015285 h 1015285"/>
              <a:gd name="connsiteX3" fmla="*/ 0 w 1997971"/>
              <a:gd name="connsiteY3" fmla="*/ 1015285 h 1015285"/>
              <a:gd name="connsiteX4" fmla="*/ 0 w 1997971"/>
              <a:gd name="connsiteY4" fmla="*/ 0 h 1015285"/>
              <a:gd name="connsiteX0" fmla="*/ 0 w 1997971"/>
              <a:gd name="connsiteY0" fmla="*/ 0 h 1015285"/>
              <a:gd name="connsiteX1" fmla="*/ 1997971 w 1997971"/>
              <a:gd name="connsiteY1" fmla="*/ 0 h 1015285"/>
              <a:gd name="connsiteX2" fmla="*/ 1491944 w 1997971"/>
              <a:gd name="connsiteY2" fmla="*/ 1015285 h 1015285"/>
              <a:gd name="connsiteX3" fmla="*/ 0 w 1997971"/>
              <a:gd name="connsiteY3" fmla="*/ 1015285 h 1015285"/>
              <a:gd name="connsiteX4" fmla="*/ 0 w 1997971"/>
              <a:gd name="connsiteY4" fmla="*/ 0 h 101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971" h="1015285">
                <a:moveTo>
                  <a:pt x="0" y="0"/>
                </a:moveTo>
                <a:lnTo>
                  <a:pt x="1997971" y="0"/>
                </a:lnTo>
                <a:lnTo>
                  <a:pt x="1491944" y="1015285"/>
                </a:lnTo>
                <a:lnTo>
                  <a:pt x="0" y="1015285"/>
                </a:lnTo>
                <a:lnTo>
                  <a:pt x="0" y="0"/>
                </a:lnTo>
                <a:close/>
              </a:path>
            </a:pathLst>
          </a:custGeom>
          <a:solidFill>
            <a:srgbClr val="004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/>
          <p:cNvSpPr/>
          <p:nvPr userDrawn="1"/>
        </p:nvSpPr>
        <p:spPr>
          <a:xfrm>
            <a:off x="-1" y="6093296"/>
            <a:ext cx="12228665" cy="792088"/>
          </a:xfrm>
          <a:prstGeom prst="rect">
            <a:avLst/>
          </a:prstGeom>
          <a:solidFill>
            <a:srgbClr val="C53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6" name="Rechthoek 15"/>
          <p:cNvSpPr/>
          <p:nvPr userDrawn="1"/>
        </p:nvSpPr>
        <p:spPr>
          <a:xfrm>
            <a:off x="-22330" y="2"/>
            <a:ext cx="12250994" cy="1231309"/>
          </a:xfrm>
          <a:prstGeom prst="rect">
            <a:avLst/>
          </a:prstGeom>
          <a:solidFill>
            <a:srgbClr val="004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24937"/>
            <a:ext cx="3658466" cy="1707921"/>
          </a:xfrm>
          <a:prstGeom prst="rect">
            <a:avLst/>
          </a:prstGeom>
        </p:spPr>
      </p:pic>
      <p:sp>
        <p:nvSpPr>
          <p:cNvPr id="19" name="Ondertitel 2"/>
          <p:cNvSpPr>
            <a:spLocks noGrp="1"/>
          </p:cNvSpPr>
          <p:nvPr>
            <p:ph type="subTitle" idx="1"/>
          </p:nvPr>
        </p:nvSpPr>
        <p:spPr>
          <a:xfrm>
            <a:off x="2951027" y="4941168"/>
            <a:ext cx="8284239" cy="115212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1225354" y="2564906"/>
            <a:ext cx="9823643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8543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789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20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095720"/>
            <a:ext cx="10515600" cy="1239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612571"/>
            <a:ext cx="10515600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145" y="285723"/>
            <a:ext cx="12702041" cy="382324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-29897" y="0"/>
            <a:ext cx="12219545" cy="432976"/>
          </a:xfrm>
          <a:prstGeom prst="rect">
            <a:avLst/>
          </a:prstGeom>
          <a:solidFill>
            <a:srgbClr val="004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7" y="155862"/>
            <a:ext cx="1838829" cy="85844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6454346"/>
            <a:ext cx="12219545" cy="432976"/>
          </a:xfrm>
          <a:prstGeom prst="rect">
            <a:avLst/>
          </a:prstGeom>
          <a:solidFill>
            <a:srgbClr val="C53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67979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18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5311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5311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5311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531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531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Marktinzichten: de laatste economische prognoses 	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0" y="631479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</a:rPr>
              <a:t>Secretariaat</a:t>
            </a:r>
            <a:r>
              <a:rPr lang="nl-NL" sz="1600" baseline="0">
                <a:solidFill>
                  <a:schemeClr val="bg1"/>
                </a:solidFill>
              </a:rPr>
              <a:t> FEDA  |  Postbus 4076  |  5004 JB Tilburg | T 013 59 44 158  |  info@feda.nl  |  www.feda.nl</a:t>
            </a:r>
            <a:endParaRPr lang="nl-NL" sz="1600">
              <a:solidFill>
                <a:schemeClr val="bg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A616BB-27D7-B6AB-19D2-6A1B3753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7543" y="3911043"/>
            <a:ext cx="3406230" cy="1009299"/>
          </a:xfrm>
        </p:spPr>
        <p:txBody>
          <a:bodyPr>
            <a:normAutofit/>
          </a:bodyPr>
          <a:lstStyle/>
          <a:p>
            <a:r>
              <a:rPr lang="nl-NL" sz="1800" b="1" dirty="0">
                <a:solidFill>
                  <a:schemeClr val="tx1"/>
                </a:solidFill>
              </a:rPr>
              <a:t>Mitchell van Vugt</a:t>
            </a:r>
          </a:p>
          <a:p>
            <a:r>
              <a:rPr lang="nl-NL" sz="1800" b="1" dirty="0">
                <a:solidFill>
                  <a:schemeClr val="tx1"/>
                </a:solidFill>
              </a:rPr>
              <a:t>19 juni 2024</a:t>
            </a:r>
          </a:p>
        </p:txBody>
      </p:sp>
    </p:spTree>
    <p:extLst>
      <p:ext uri="{BB962C8B-B14F-4D97-AF65-F5344CB8AC3E}">
        <p14:creationId xmlns:p14="http://schemas.microsoft.com/office/powerpoint/2010/main" val="76913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DFF3-6C04-CF2E-7B35-1E6E5FAE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Stijgers</a:t>
            </a:r>
            <a:r>
              <a:rPr lang="en-GB" dirty="0"/>
              <a:t> &amp; </a:t>
            </a:r>
            <a:r>
              <a:rPr lang="en-GB" dirty="0" err="1"/>
              <a:t>dalers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089F9-9354-9CC5-539C-2B3D7A3A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1"/>
            <a:ext cx="5307106" cy="3564392"/>
          </a:xfrm>
        </p:spPr>
        <p:txBody>
          <a:bodyPr/>
          <a:lstStyle/>
          <a:p>
            <a:r>
              <a:rPr lang="nl-NL" dirty="0"/>
              <a:t>Stijging:</a:t>
            </a:r>
          </a:p>
          <a:p>
            <a:pPr lvl="1"/>
            <a:r>
              <a:rPr lang="nl-NL" dirty="0"/>
              <a:t>Productievolume</a:t>
            </a:r>
          </a:p>
          <a:p>
            <a:pPr lvl="1"/>
            <a:r>
              <a:rPr lang="nl-NL"/>
              <a:t>Nieuwe orders</a:t>
            </a:r>
            <a:endParaRPr lang="nl-NL" dirty="0"/>
          </a:p>
          <a:p>
            <a:pPr lvl="1"/>
            <a:r>
              <a:rPr lang="nl-NL" dirty="0"/>
              <a:t>Aantal banen</a:t>
            </a:r>
          </a:p>
          <a:p>
            <a:endParaRPr lang="nl-NL" dirty="0"/>
          </a:p>
          <a:p>
            <a:r>
              <a:rPr lang="nl-NL" dirty="0"/>
              <a:t>Daling:</a:t>
            </a:r>
          </a:p>
          <a:p>
            <a:pPr lvl="1"/>
            <a:r>
              <a:rPr lang="nl-NL" dirty="0"/>
              <a:t>Ingekochte materialen</a:t>
            </a:r>
          </a:p>
          <a:p>
            <a:pPr lvl="1"/>
            <a:r>
              <a:rPr lang="nl-NL" dirty="0"/>
              <a:t>Levertijden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A2436-A6C5-6DCD-E311-5EF24CF1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1" b="8835"/>
          <a:stretch/>
        </p:blipFill>
        <p:spPr>
          <a:xfrm>
            <a:off x="5826018" y="1565713"/>
            <a:ext cx="2299469" cy="2256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43815E-F523-B3CF-06B3-2D742E73BB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8" b="9701"/>
          <a:stretch/>
        </p:blipFill>
        <p:spPr>
          <a:xfrm>
            <a:off x="7806199" y="1565713"/>
            <a:ext cx="2276375" cy="2256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D8C871-173D-903F-23BE-2B363A46C4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54" b="6318"/>
          <a:stretch/>
        </p:blipFill>
        <p:spPr>
          <a:xfrm>
            <a:off x="9877422" y="1565713"/>
            <a:ext cx="2314578" cy="2256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C9EBD7-0A53-530F-2487-8A3920861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5264" y="4082727"/>
            <a:ext cx="1738893" cy="22569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D96E75-B049-3A43-1CF8-34DB340A4E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2541" y="4082728"/>
            <a:ext cx="1683689" cy="2256987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A76B0DDE-C220-0BE1-B55B-7768EEBD8828}"/>
              </a:ext>
            </a:extLst>
          </p:cNvPr>
          <p:cNvSpPr/>
          <p:nvPr/>
        </p:nvSpPr>
        <p:spPr>
          <a:xfrm rot="16200000">
            <a:off x="5420929" y="2727734"/>
            <a:ext cx="55168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B80258-C0AA-19E2-CD78-3E02B829DAF9}"/>
              </a:ext>
            </a:extLst>
          </p:cNvPr>
          <p:cNvSpPr/>
          <p:nvPr/>
        </p:nvSpPr>
        <p:spPr>
          <a:xfrm rot="5400000">
            <a:off x="7408610" y="5049971"/>
            <a:ext cx="551688" cy="484632"/>
          </a:xfrm>
          <a:prstGeom prst="rightArrow">
            <a:avLst/>
          </a:prstGeom>
          <a:solidFill>
            <a:srgbClr val="C5311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Picture 2" descr="Nevi logo - Mitopics">
            <a:extLst>
              <a:ext uri="{FF2B5EF4-FFF2-40B4-BE49-F238E27FC236}">
                <a16:creationId xmlns:a16="http://schemas.microsoft.com/office/drawing/2014/main" id="{BDA915BB-FFE9-BE08-CD4F-EA9D2FF94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21127" r="16131" b="29551"/>
          <a:stretch/>
        </p:blipFill>
        <p:spPr bwMode="auto">
          <a:xfrm>
            <a:off x="49306" y="6067856"/>
            <a:ext cx="788894" cy="2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5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DFF3-6C04-CF2E-7B35-1E6E5FAE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Bedrijfsverwachtingen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089F9-9354-9CC5-539C-2B3D7A3A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1"/>
            <a:ext cx="5307106" cy="3564392"/>
          </a:xfrm>
        </p:spPr>
        <p:txBody>
          <a:bodyPr/>
          <a:lstStyle/>
          <a:p>
            <a:r>
              <a:rPr lang="nl-NL" dirty="0"/>
              <a:t>Bedrijfsverwachtingen gedaald in mei</a:t>
            </a:r>
          </a:p>
          <a:p>
            <a:endParaRPr lang="nl-NL" dirty="0"/>
          </a:p>
          <a:p>
            <a:r>
              <a:rPr lang="nl-NL" dirty="0"/>
              <a:t>Van 72 naar 67,3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798BE1-024A-8AE3-E601-3F338FD6C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88" b="8557"/>
          <a:stretch/>
        </p:blipFill>
        <p:spPr>
          <a:xfrm>
            <a:off x="8748197" y="3053235"/>
            <a:ext cx="3282892" cy="331432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820A1F-69B5-AB26-D0AB-9E8C08519F6F}"/>
              </a:ext>
            </a:extLst>
          </p:cNvPr>
          <p:cNvSpPr/>
          <p:nvPr/>
        </p:nvSpPr>
        <p:spPr>
          <a:xfrm rot="5400000">
            <a:off x="8109239" y="4627178"/>
            <a:ext cx="829475" cy="738753"/>
          </a:xfrm>
          <a:prstGeom prst="rightArrow">
            <a:avLst/>
          </a:prstGeom>
          <a:solidFill>
            <a:srgbClr val="C5311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B964670-16A0-766A-8BB1-8E51C4217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62286"/>
              </p:ext>
            </p:extLst>
          </p:nvPr>
        </p:nvGraphicFramePr>
        <p:xfrm>
          <a:off x="7784985" y="872455"/>
          <a:ext cx="4246104" cy="2010899"/>
        </p:xfrm>
        <a:graphic>
          <a:graphicData uri="http://schemas.openxmlformats.org/drawingml/2006/table">
            <a:tbl>
              <a:tblPr/>
              <a:tblGrid>
                <a:gridCol w="3030085">
                  <a:extLst>
                    <a:ext uri="{9D8B030D-6E8A-4147-A177-3AD203B41FA5}">
                      <a16:colId xmlns:a16="http://schemas.microsoft.com/office/drawing/2014/main" val="1424144088"/>
                    </a:ext>
                  </a:extLst>
                </a:gridCol>
                <a:gridCol w="1216019">
                  <a:extLst>
                    <a:ext uri="{9D8B030D-6E8A-4147-A177-3AD203B41FA5}">
                      <a16:colId xmlns:a16="http://schemas.microsoft.com/office/drawing/2014/main" val="369128847"/>
                    </a:ext>
                  </a:extLst>
                </a:gridCol>
              </a:tblGrid>
              <a:tr h="3226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70C0"/>
                          </a:highlight>
                          <a:latin typeface="Arial" panose="020B0604020202020204" pitchFamily="34" charset="0"/>
                        </a:rPr>
                        <a:t>Bedrijfsverwachtingen</a:t>
                      </a:r>
                      <a:endParaRPr lang="nl-NL" sz="20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0070C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670828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Januari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693860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Februari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385821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Maart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321670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143365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Mei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820150"/>
                  </a:ext>
                </a:extLst>
              </a:tr>
            </a:tbl>
          </a:graphicData>
        </a:graphic>
      </p:graphicFrame>
      <p:pic>
        <p:nvPicPr>
          <p:cNvPr id="4" name="Picture 2" descr="Nevi logo - Mitopics">
            <a:extLst>
              <a:ext uri="{FF2B5EF4-FFF2-40B4-BE49-F238E27FC236}">
                <a16:creationId xmlns:a16="http://schemas.microsoft.com/office/drawing/2014/main" id="{E658E722-061E-EC37-AC5C-4777DDE3D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21127" r="16131" b="29551"/>
          <a:stretch/>
        </p:blipFill>
        <p:spPr bwMode="auto">
          <a:xfrm>
            <a:off x="49306" y="6067856"/>
            <a:ext cx="788894" cy="2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7741-654A-B5C1-D18A-652D9F1D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Oxford </a:t>
            </a:r>
            <a:r>
              <a:rPr lang="nl-NL" dirty="0" err="1"/>
              <a:t>Economics</a:t>
            </a:r>
            <a:r>
              <a:rPr lang="nl-NL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27EFD-1DEA-D1FA-F110-45491297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1"/>
            <a:ext cx="4975371" cy="3564392"/>
          </a:xfrm>
        </p:spPr>
        <p:txBody>
          <a:bodyPr/>
          <a:lstStyle/>
          <a:p>
            <a:r>
              <a:rPr lang="nl-NL" dirty="0"/>
              <a:t>BBP: Stijging van 0,1% in Q1 2024 t.o.v. Q4 2023</a:t>
            </a:r>
          </a:p>
          <a:p>
            <a:r>
              <a:rPr lang="nl-NL" dirty="0"/>
              <a:t>Beperkte groei te wijten aan voorraadafbouw en het uitvoersaldo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E1EC1-B530-955D-7EB1-56999E6E9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571" y="1256297"/>
            <a:ext cx="6261745" cy="4743353"/>
          </a:xfrm>
          <a:prstGeom prst="rect">
            <a:avLst/>
          </a:prstGeom>
        </p:spPr>
      </p:pic>
      <p:pic>
        <p:nvPicPr>
          <p:cNvPr id="1026" name="Picture 2" descr="Oxford Economics Industry-specific Forecasting Services | Oxford Economics">
            <a:extLst>
              <a:ext uri="{FF2B5EF4-FFF2-40B4-BE49-F238E27FC236}">
                <a16:creationId xmlns:a16="http://schemas.microsoft.com/office/drawing/2014/main" id="{C3C49471-6E18-EEAC-8D50-772ACDE5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9406"/>
            <a:ext cx="493062" cy="4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161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5B47EB-8E9D-3F3C-6C01-DC6C32664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7"/>
          <a:stretch/>
        </p:blipFill>
        <p:spPr>
          <a:xfrm>
            <a:off x="6414246" y="690426"/>
            <a:ext cx="5777754" cy="4503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07741-654A-B5C1-D18A-652D9F1D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Oxford </a:t>
            </a:r>
            <a:r>
              <a:rPr lang="nl-NL" dirty="0" err="1"/>
              <a:t>Economics</a:t>
            </a:r>
            <a:r>
              <a:rPr lang="nl-NL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27EFD-1DEA-D1FA-F110-45491297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1"/>
            <a:ext cx="5257800" cy="3564392"/>
          </a:xfrm>
        </p:spPr>
        <p:txBody>
          <a:bodyPr/>
          <a:lstStyle/>
          <a:p>
            <a:r>
              <a:rPr lang="nl-NL" dirty="0"/>
              <a:t>Groei productie industrie over 2024 zal 0% zijn</a:t>
            </a:r>
            <a:br>
              <a:rPr lang="nl-NL" dirty="0"/>
            </a:br>
            <a:r>
              <a:rPr lang="nl-NL" dirty="0"/>
              <a:t> </a:t>
            </a:r>
          </a:p>
          <a:p>
            <a:r>
              <a:rPr lang="nl-NL" dirty="0"/>
              <a:t>Groei in 2025 2,9% over het hele jaar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9D379-A91B-3AE5-C5C2-DD77F4F5D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9" t="12780" b="21992"/>
          <a:stretch/>
        </p:blipFill>
        <p:spPr>
          <a:xfrm>
            <a:off x="6414246" y="5022808"/>
            <a:ext cx="5022803" cy="1154155"/>
          </a:xfrm>
          <a:prstGeom prst="rect">
            <a:avLst/>
          </a:prstGeom>
        </p:spPr>
      </p:pic>
      <p:pic>
        <p:nvPicPr>
          <p:cNvPr id="5" name="Picture 2" descr="Oxford Economics Industry-specific Forecasting Services | Oxford Economics">
            <a:extLst>
              <a:ext uri="{FF2B5EF4-FFF2-40B4-BE49-F238E27FC236}">
                <a16:creationId xmlns:a16="http://schemas.microsoft.com/office/drawing/2014/main" id="{5302E938-FD48-9799-D403-07DDC58F5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9406"/>
            <a:ext cx="493062" cy="4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4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DFF3-6C04-CF2E-7B35-1E6E5FAE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Datakwaliteit</a:t>
            </a:r>
            <a:r>
              <a:rPr lang="en-GB" dirty="0"/>
              <a:t> BI-portal</a:t>
            </a:r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8674E-604F-E585-AF4D-23EDFD021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8" y="2174039"/>
            <a:ext cx="5098223" cy="3913094"/>
          </a:xfrm>
          <a:prstGeom prst="rect">
            <a:avLst/>
          </a:prstGeom>
        </p:spPr>
      </p:pic>
      <p:pic>
        <p:nvPicPr>
          <p:cNvPr id="1030" name="Picture 6" descr="Accuracy Icon Vector Art, Icons, and Graphics for Free Download">
            <a:extLst>
              <a:ext uri="{FF2B5EF4-FFF2-40B4-BE49-F238E27FC236}">
                <a16:creationId xmlns:a16="http://schemas.microsoft.com/office/drawing/2014/main" id="{673C1681-8DFF-1D7C-A348-A92184346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t="18939" r="20680" b="17825"/>
          <a:stretch/>
        </p:blipFill>
        <p:spPr bwMode="auto">
          <a:xfrm>
            <a:off x="7108971" y="1417828"/>
            <a:ext cx="4244829" cy="46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5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DFF3-6C04-CF2E-7B35-1E6E5FAE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Datakwaliteit</a:t>
            </a:r>
            <a:r>
              <a:rPr lang="en-GB" dirty="0"/>
              <a:t> BI-portal</a:t>
            </a:r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8674E-604F-E585-AF4D-23EDFD021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8" y="2174039"/>
            <a:ext cx="5098223" cy="3913094"/>
          </a:xfrm>
          <a:prstGeom prst="rect">
            <a:avLst/>
          </a:prstGeom>
        </p:spPr>
      </p:pic>
      <p:pic>
        <p:nvPicPr>
          <p:cNvPr id="3" name="Picture 4" descr="Oxford Economics Society">
            <a:extLst>
              <a:ext uri="{FF2B5EF4-FFF2-40B4-BE49-F238E27FC236}">
                <a16:creationId xmlns:a16="http://schemas.microsoft.com/office/drawing/2014/main" id="{3EA4949C-47FD-359A-3114-F001E2A21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57388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82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DFF3-6C04-CF2E-7B35-1E6E5FAE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Soorten</a:t>
            </a:r>
            <a:r>
              <a:rPr lang="en-GB" dirty="0"/>
              <a:t> data</a:t>
            </a:r>
            <a:endParaRPr lang="en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A13BF3-AE22-694A-CEAE-05E4D91A48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20401" r="4701" b="3252"/>
          <a:stretch/>
        </p:blipFill>
        <p:spPr>
          <a:xfrm>
            <a:off x="838200" y="2520721"/>
            <a:ext cx="5922628" cy="34491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C2CD5E4-1A9D-EB8D-86C7-2067EF37C869}"/>
              </a:ext>
            </a:extLst>
          </p:cNvPr>
          <p:cNvSpPr txBox="1">
            <a:spLocks/>
          </p:cNvSpPr>
          <p:nvPr/>
        </p:nvSpPr>
        <p:spPr>
          <a:xfrm>
            <a:off x="838200" y="2040992"/>
            <a:ext cx="4426163" cy="36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1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dirty="0"/>
              <a:t>% </a:t>
            </a:r>
            <a:r>
              <a:rPr lang="en-GB" sz="2000" dirty="0" err="1"/>
              <a:t>verandering</a:t>
            </a:r>
            <a:r>
              <a:rPr lang="en-GB" sz="2000" dirty="0"/>
              <a:t> </a:t>
            </a:r>
            <a:r>
              <a:rPr lang="en-GB" sz="2000" dirty="0" err="1"/>
              <a:t>jaar</a:t>
            </a:r>
            <a:r>
              <a:rPr lang="en-GB" sz="2000" dirty="0"/>
              <a:t>-op-</a:t>
            </a:r>
            <a:r>
              <a:rPr lang="en-GB" sz="2000" dirty="0" err="1"/>
              <a:t>jaar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18754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DFF3-6C04-CF2E-7B35-1E6E5FAE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Soorten</a:t>
            </a:r>
            <a:r>
              <a:rPr lang="en-GB" dirty="0"/>
              <a:t> data </a:t>
            </a:r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B52242-0E16-16F2-5EB9-EF701078E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5"/>
          <a:stretch/>
        </p:blipFill>
        <p:spPr>
          <a:xfrm>
            <a:off x="838199" y="2466363"/>
            <a:ext cx="6311611" cy="364082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E4D6555-AD1C-4F0E-F2F6-9EF259C75682}"/>
              </a:ext>
            </a:extLst>
          </p:cNvPr>
          <p:cNvSpPr txBox="1">
            <a:spLocks/>
          </p:cNvSpPr>
          <p:nvPr/>
        </p:nvSpPr>
        <p:spPr>
          <a:xfrm>
            <a:off x="838200" y="1901539"/>
            <a:ext cx="7790151" cy="643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1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dirty="0" err="1"/>
              <a:t>Investeringsuitgaven</a:t>
            </a:r>
            <a:r>
              <a:rPr lang="en-GB" sz="2000" dirty="0"/>
              <a:t> 2024 per </a:t>
            </a:r>
            <a:r>
              <a:rPr lang="en-GB" sz="2000" dirty="0" err="1"/>
              <a:t>industrie</a:t>
            </a:r>
            <a:r>
              <a:rPr lang="en-GB" sz="2000" dirty="0"/>
              <a:t> in </a:t>
            </a:r>
            <a:r>
              <a:rPr lang="en-GB" sz="2000" dirty="0" err="1"/>
              <a:t>miljarden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601776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DFF3-6C04-CF2E-7B35-1E6E5FAE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Investeringsuitgave</a:t>
            </a:r>
            <a:r>
              <a:rPr lang="en-GB" dirty="0"/>
              <a:t> per </a:t>
            </a:r>
            <a:r>
              <a:rPr lang="en-GB" dirty="0" err="1"/>
              <a:t>industrie</a:t>
            </a:r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B52242-0E16-16F2-5EB9-EF701078E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33"/>
          <a:stretch/>
        </p:blipFill>
        <p:spPr>
          <a:xfrm>
            <a:off x="174810" y="3003259"/>
            <a:ext cx="5757217" cy="3287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79B8FC-526D-D902-FEB0-17CFD6489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89"/>
          <a:stretch/>
        </p:blipFill>
        <p:spPr>
          <a:xfrm>
            <a:off x="6096000" y="3003258"/>
            <a:ext cx="5757218" cy="32901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1AD1753-6D22-9BBA-9AA0-5B2EAAC05E05}"/>
              </a:ext>
            </a:extLst>
          </p:cNvPr>
          <p:cNvSpPr txBox="1">
            <a:spLocks/>
          </p:cNvSpPr>
          <p:nvPr/>
        </p:nvSpPr>
        <p:spPr>
          <a:xfrm>
            <a:off x="174810" y="2360849"/>
            <a:ext cx="4137582" cy="36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1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dirty="0" err="1"/>
              <a:t>Investeringsuitgaven</a:t>
            </a:r>
            <a:r>
              <a:rPr lang="en-GB" sz="2000" dirty="0"/>
              <a:t> 2024</a:t>
            </a:r>
            <a:endParaRPr lang="en-NL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490F3C-A1E2-C144-C910-4A93839C5460}"/>
              </a:ext>
            </a:extLst>
          </p:cNvPr>
          <p:cNvSpPr txBox="1">
            <a:spLocks/>
          </p:cNvSpPr>
          <p:nvPr/>
        </p:nvSpPr>
        <p:spPr>
          <a:xfrm>
            <a:off x="6096000" y="2335188"/>
            <a:ext cx="4137582" cy="36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1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dirty="0" err="1"/>
              <a:t>Investeringsuitgaven</a:t>
            </a:r>
            <a:r>
              <a:rPr lang="en-GB" sz="2000" dirty="0"/>
              <a:t> 2025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109563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DFF3-6C04-CF2E-7B35-1E6E5FAE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Investeringsuitgave</a:t>
            </a:r>
            <a:r>
              <a:rPr lang="en-GB" dirty="0"/>
              <a:t> per </a:t>
            </a:r>
            <a:r>
              <a:rPr lang="en-GB" dirty="0" err="1"/>
              <a:t>industrie</a:t>
            </a:r>
            <a:r>
              <a:rPr lang="en-GB" dirty="0"/>
              <a:t> 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4885E-B0C3-7169-E9DA-3186B321E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510"/>
          <a:stretch/>
        </p:blipFill>
        <p:spPr>
          <a:xfrm>
            <a:off x="968022" y="2133600"/>
            <a:ext cx="4696178" cy="43053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5D89968-4CB8-0C19-428E-70DF23A51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31" b="21599"/>
          <a:stretch/>
        </p:blipFill>
        <p:spPr bwMode="auto">
          <a:xfrm>
            <a:off x="241911" y="4726308"/>
            <a:ext cx="726111" cy="17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8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B74E-9E27-63CA-B2E1-056B1B12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Introductie: Mitchell van Vugt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7F11-88C2-6F61-EAC7-C0C782F37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1"/>
            <a:ext cx="9098280" cy="3564392"/>
          </a:xfrm>
        </p:spPr>
        <p:txBody>
          <a:bodyPr/>
          <a:lstStyle/>
          <a:p>
            <a:r>
              <a:rPr lang="nl-NL" dirty="0"/>
              <a:t>BI-consultant bij FEDA sinds januari </a:t>
            </a:r>
          </a:p>
          <a:p>
            <a:r>
              <a:rPr lang="nl-NL" dirty="0"/>
              <a:t>Achtergrond: psychologie, omscholing data </a:t>
            </a:r>
          </a:p>
          <a:p>
            <a:r>
              <a:rPr lang="nl-NL" dirty="0"/>
              <a:t>Ervaring met verschillende data </a:t>
            </a:r>
            <a:r>
              <a:rPr lang="nl-NL" dirty="0" err="1"/>
              <a:t>tooling</a:t>
            </a:r>
            <a:r>
              <a:rPr lang="nl-NL" dirty="0"/>
              <a:t> </a:t>
            </a:r>
          </a:p>
          <a:p>
            <a:r>
              <a:rPr lang="nl-NL" dirty="0"/>
              <a:t>Beheer van het FEDA BI portal</a:t>
            </a:r>
          </a:p>
        </p:txBody>
      </p:sp>
    </p:spTree>
    <p:extLst>
      <p:ext uri="{BB962C8B-B14F-4D97-AF65-F5344CB8AC3E}">
        <p14:creationId xmlns:p14="http://schemas.microsoft.com/office/powerpoint/2010/main" val="3202060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72E2-519F-9C58-DAE5-891B2AA5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Economic Forecast Awards</a:t>
            </a:r>
            <a:endParaRPr lang="en-NL" dirty="0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3D16F01-1DDC-46F0-2AEF-EBE33BFDD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91" y="2751301"/>
            <a:ext cx="8347710" cy="278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6" descr="Vergrootglas - Gebruikersinterface en Gebaren iconen">
            <a:extLst>
              <a:ext uri="{FF2B5EF4-FFF2-40B4-BE49-F238E27FC236}">
                <a16:creationId xmlns:a16="http://schemas.microsoft.com/office/drawing/2014/main" id="{D8D18DAF-98A0-DEE2-1227-F5FDCAF3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9" y="2924262"/>
            <a:ext cx="1598551" cy="15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14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72E2-519F-9C58-DAE5-891B2AA5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Economic Forecast Awards</a:t>
            </a:r>
            <a:endParaRPr lang="en-NL" dirty="0"/>
          </a:p>
        </p:txBody>
      </p:sp>
      <p:pic>
        <p:nvPicPr>
          <p:cNvPr id="1026" name="Picture 2" descr="Fitch Solutions – Medium">
            <a:extLst>
              <a:ext uri="{FF2B5EF4-FFF2-40B4-BE49-F238E27FC236}">
                <a16:creationId xmlns:a16="http://schemas.microsoft.com/office/drawing/2014/main" id="{96E11F27-F50C-3566-43B9-2980FF8A2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7" y="2335188"/>
            <a:ext cx="1953985" cy="19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xford Economics Industry-specific Forecasting Services | Oxford Economics">
            <a:extLst>
              <a:ext uri="{FF2B5EF4-FFF2-40B4-BE49-F238E27FC236}">
                <a16:creationId xmlns:a16="http://schemas.microsoft.com/office/drawing/2014/main" id="{06504141-3326-7F2A-F539-DB79DADD9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52374"/>
            <a:ext cx="1746585" cy="15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conomist Intelligence Unit Accelerates Revenue Growth With Marketo">
            <a:extLst>
              <a:ext uri="{FF2B5EF4-FFF2-40B4-BE49-F238E27FC236}">
                <a16:creationId xmlns:a16="http://schemas.microsoft.com/office/drawing/2014/main" id="{009DEE87-A518-8DC5-2B39-416B5D042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 b="9623"/>
          <a:stretch/>
        </p:blipFill>
        <p:spPr bwMode="auto">
          <a:xfrm>
            <a:off x="3820886" y="2505422"/>
            <a:ext cx="2275114" cy="18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51EE7FC-E602-5DCE-5466-FE1E53BDF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0" y="2819707"/>
            <a:ext cx="4401416" cy="9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itigroup - Wikipedia">
            <a:extLst>
              <a:ext uri="{FF2B5EF4-FFF2-40B4-BE49-F238E27FC236}">
                <a16:creationId xmlns:a16="http://schemas.microsoft.com/office/drawing/2014/main" id="{75DC0E58-4B00-76B3-E5B9-8C6924A4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823" y="4330397"/>
            <a:ext cx="2680977" cy="157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pital Economics - Current Openings">
            <a:extLst>
              <a:ext uri="{FF2B5EF4-FFF2-40B4-BE49-F238E27FC236}">
                <a16:creationId xmlns:a16="http://schemas.microsoft.com/office/drawing/2014/main" id="{B151745C-9B90-70CD-D14D-F5A41AB1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22813"/>
            <a:ext cx="4148544" cy="149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75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B06C-DD40-3576-F76F-70A605BE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Beoordeling</a:t>
            </a:r>
            <a:r>
              <a:rPr lang="en-GB" dirty="0"/>
              <a:t>: </a:t>
            </a:r>
            <a:r>
              <a:rPr lang="en-GB" dirty="0" err="1"/>
              <a:t>Economische</a:t>
            </a:r>
            <a:r>
              <a:rPr lang="en-GB" dirty="0"/>
              <a:t> </a:t>
            </a:r>
            <a:r>
              <a:rPr lang="en-GB" dirty="0" err="1"/>
              <a:t>indicatoren</a:t>
            </a:r>
            <a:endParaRPr lang="en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60ACB3-D151-AD03-9804-6EF194EA4E84}"/>
              </a:ext>
            </a:extLst>
          </p:cNvPr>
          <p:cNvSpPr/>
          <p:nvPr/>
        </p:nvSpPr>
        <p:spPr>
          <a:xfrm>
            <a:off x="2457450" y="2189532"/>
            <a:ext cx="2828927" cy="1239468"/>
          </a:xfrm>
          <a:prstGeom prst="rect">
            <a:avLst/>
          </a:prstGeom>
          <a:solidFill>
            <a:srgbClr val="00418A"/>
          </a:solidFill>
          <a:ln>
            <a:solidFill>
              <a:srgbClr val="0041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GDP</a:t>
            </a:r>
            <a:endParaRPr lang="en-NL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46F4E8-0E32-D9FD-C382-9255D7BB0F3A}"/>
              </a:ext>
            </a:extLst>
          </p:cNvPr>
          <p:cNvSpPr/>
          <p:nvPr/>
        </p:nvSpPr>
        <p:spPr>
          <a:xfrm>
            <a:off x="2457449" y="3550826"/>
            <a:ext cx="2828927" cy="1239468"/>
          </a:xfrm>
          <a:prstGeom prst="rect">
            <a:avLst/>
          </a:prstGeom>
          <a:solidFill>
            <a:srgbClr val="00418A"/>
          </a:solidFill>
          <a:ln>
            <a:solidFill>
              <a:srgbClr val="0041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Fiscal Balance</a:t>
            </a:r>
            <a:endParaRPr lang="en-NL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9AF7EB-C3AA-07E5-5A58-AFC445CE12DE}"/>
              </a:ext>
            </a:extLst>
          </p:cNvPr>
          <p:cNvSpPr/>
          <p:nvPr/>
        </p:nvSpPr>
        <p:spPr>
          <a:xfrm>
            <a:off x="2457448" y="4922576"/>
            <a:ext cx="2828927" cy="1239468"/>
          </a:xfrm>
          <a:prstGeom prst="rect">
            <a:avLst/>
          </a:prstGeom>
          <a:solidFill>
            <a:srgbClr val="00418A"/>
          </a:solidFill>
          <a:ln>
            <a:solidFill>
              <a:srgbClr val="0041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inflation</a:t>
            </a:r>
            <a:endParaRPr lang="en-NL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BA5F9-8DBC-12B3-A996-567893BE6545}"/>
              </a:ext>
            </a:extLst>
          </p:cNvPr>
          <p:cNvSpPr/>
          <p:nvPr/>
        </p:nvSpPr>
        <p:spPr>
          <a:xfrm>
            <a:off x="5457825" y="3550826"/>
            <a:ext cx="2828927" cy="1239468"/>
          </a:xfrm>
          <a:prstGeom prst="rect">
            <a:avLst/>
          </a:prstGeom>
          <a:solidFill>
            <a:srgbClr val="00418A"/>
          </a:solidFill>
          <a:ln>
            <a:solidFill>
              <a:srgbClr val="0041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Exchange rate</a:t>
            </a:r>
            <a:endParaRPr lang="en-NL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3DA5C3-4AAF-BE2C-96B7-0AF7DBC7F965}"/>
              </a:ext>
            </a:extLst>
          </p:cNvPr>
          <p:cNvSpPr/>
          <p:nvPr/>
        </p:nvSpPr>
        <p:spPr>
          <a:xfrm>
            <a:off x="5457825" y="2179076"/>
            <a:ext cx="2828927" cy="1239468"/>
          </a:xfrm>
          <a:prstGeom prst="rect">
            <a:avLst/>
          </a:prstGeom>
          <a:solidFill>
            <a:srgbClr val="00418A"/>
          </a:solidFill>
          <a:ln>
            <a:solidFill>
              <a:srgbClr val="0041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Interest</a:t>
            </a:r>
            <a:endParaRPr lang="en-N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7746E6-9282-A0FB-7002-A02E456D2FD0}"/>
              </a:ext>
            </a:extLst>
          </p:cNvPr>
          <p:cNvSpPr/>
          <p:nvPr/>
        </p:nvSpPr>
        <p:spPr>
          <a:xfrm>
            <a:off x="5457825" y="4922576"/>
            <a:ext cx="2828927" cy="1239468"/>
          </a:xfrm>
          <a:prstGeom prst="rect">
            <a:avLst/>
          </a:prstGeom>
          <a:solidFill>
            <a:srgbClr val="00418A"/>
          </a:solidFill>
          <a:ln>
            <a:solidFill>
              <a:srgbClr val="0041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Current Account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3340413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B06C-DD40-3576-F76F-70A605BE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</a:t>
            </a:r>
            <a:r>
              <a:rPr lang="en-GB" dirty="0" err="1"/>
              <a:t>indicatoren</a:t>
            </a:r>
            <a:r>
              <a:rPr lang="en-GB" dirty="0"/>
              <a:t> voor 89 </a:t>
            </a:r>
            <a:r>
              <a:rPr lang="en-GB" dirty="0" err="1"/>
              <a:t>landen</a:t>
            </a:r>
            <a:endParaRPr lang="en-NL" dirty="0"/>
          </a:p>
        </p:txBody>
      </p:sp>
      <p:pic>
        <p:nvPicPr>
          <p:cNvPr id="5" name="Picture 4" descr="A collection of blue rectangular boxes&#10;&#10;Description automatically generated">
            <a:extLst>
              <a:ext uri="{FF2B5EF4-FFF2-40B4-BE49-F238E27FC236}">
                <a16:creationId xmlns:a16="http://schemas.microsoft.com/office/drawing/2014/main" id="{5E7F0545-BF11-9D6D-25C0-C447A2FB90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1801"/>
          <a:stretch/>
        </p:blipFill>
        <p:spPr>
          <a:xfrm>
            <a:off x="605590" y="2149738"/>
            <a:ext cx="11214554" cy="41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18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B06C-DD40-3576-F76F-70A605BE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1500 </a:t>
            </a:r>
            <a:r>
              <a:rPr lang="en-GB" dirty="0" err="1"/>
              <a:t>deelnemers</a:t>
            </a:r>
            <a:endParaRPr lang="en-NL" dirty="0"/>
          </a:p>
        </p:txBody>
      </p:sp>
      <p:pic>
        <p:nvPicPr>
          <p:cNvPr id="4" name="Picture 3" descr="A blue and white vertical lines&#10;&#10;Description automatically generated">
            <a:extLst>
              <a:ext uri="{FF2B5EF4-FFF2-40B4-BE49-F238E27FC236}">
                <a16:creationId xmlns:a16="http://schemas.microsoft.com/office/drawing/2014/main" id="{A2BB2504-DEAD-C413-E692-1B6431E2AE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b="1160"/>
          <a:stretch/>
        </p:blipFill>
        <p:spPr>
          <a:xfrm>
            <a:off x="644685" y="2097173"/>
            <a:ext cx="10777640" cy="426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9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B06C-DD40-3576-F76F-70A605BE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Winnaar 2023: Oxford Economics</a:t>
            </a:r>
            <a:endParaRPr lang="en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CBCDAA-A9F3-6C6C-E581-A10755E8A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01" y="2139194"/>
            <a:ext cx="9883681" cy="41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61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B06C-DD40-3576-F76F-70A605BE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Winnaar 3 </a:t>
            </a:r>
            <a:r>
              <a:rPr lang="en-GB" dirty="0" err="1"/>
              <a:t>jaar</a:t>
            </a:r>
            <a:r>
              <a:rPr lang="en-GB" dirty="0"/>
              <a:t> op </a:t>
            </a:r>
            <a:r>
              <a:rPr lang="en-GB" dirty="0" err="1"/>
              <a:t>rij</a:t>
            </a:r>
            <a:r>
              <a:rPr lang="en-GB" dirty="0"/>
              <a:t> </a:t>
            </a:r>
            <a:endParaRPr lang="en-NL" dirty="0"/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91414079-C3FF-EBF2-F5F4-354C245B0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44" y="1986029"/>
            <a:ext cx="4135755" cy="300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Oxford Economics Society">
            <a:extLst>
              <a:ext uri="{FF2B5EF4-FFF2-40B4-BE49-F238E27FC236}">
                <a16:creationId xmlns:a16="http://schemas.microsoft.com/office/drawing/2014/main" id="{0719E651-8FEE-70CC-A087-4B277401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47" y="4904209"/>
            <a:ext cx="5041106" cy="11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35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184B-6A9E-B5B7-4100-B61E4D53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Betrouwbaarheid</a:t>
            </a:r>
            <a:r>
              <a:rPr lang="en-GB" dirty="0"/>
              <a:t> data BI-portal</a:t>
            </a:r>
            <a:endParaRPr lang="nl-NL" dirty="0"/>
          </a:p>
        </p:txBody>
      </p:sp>
      <p:pic>
        <p:nvPicPr>
          <p:cNvPr id="1026" name="Picture 2" descr="FEDA Digitaal">
            <a:extLst>
              <a:ext uri="{FF2B5EF4-FFF2-40B4-BE49-F238E27FC236}">
                <a16:creationId xmlns:a16="http://schemas.microsoft.com/office/drawing/2014/main" id="{A08E9A8E-4BE8-BF4D-A36B-642D6F94F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14" y="2291091"/>
            <a:ext cx="3047106" cy="12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52D230-0343-5DED-A859-EAFE52CDCF02}"/>
              </a:ext>
            </a:extLst>
          </p:cNvPr>
          <p:cNvSpPr/>
          <p:nvPr/>
        </p:nvSpPr>
        <p:spPr>
          <a:xfrm>
            <a:off x="3396721" y="5326379"/>
            <a:ext cx="5398558" cy="912095"/>
          </a:xfrm>
          <a:prstGeom prst="roundRect">
            <a:avLst/>
          </a:prstGeom>
          <a:solidFill>
            <a:srgbClr val="C5311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Businessintelligence@feda.nl</a:t>
            </a:r>
          </a:p>
        </p:txBody>
      </p:sp>
      <p:pic>
        <p:nvPicPr>
          <p:cNvPr id="3" name="Picture 4" descr="Oxford Economics Society">
            <a:extLst>
              <a:ext uri="{FF2B5EF4-FFF2-40B4-BE49-F238E27FC236}">
                <a16:creationId xmlns:a16="http://schemas.microsoft.com/office/drawing/2014/main" id="{E644C406-2821-1A32-8252-67C24F57F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74" y="2390540"/>
            <a:ext cx="5041106" cy="11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427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A94AE-627C-2C64-282B-DE66D16E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kennis quiz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B294-601F-FB9D-58CD-70DA5D4C0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6 data gerelateerde vragen </a:t>
            </a:r>
          </a:p>
          <a:p>
            <a:r>
              <a:rPr lang="en-GB" dirty="0"/>
              <a:t>Punten snelheid juiste antwoord </a:t>
            </a:r>
          </a:p>
          <a:p>
            <a:r>
              <a:rPr lang="en-GB" dirty="0"/>
              <a:t>0 punten bij een fout antwoord </a:t>
            </a:r>
          </a:p>
          <a:p>
            <a:pPr marL="0" indent="0"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80598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Rondvraag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55971"/>
            <a:ext cx="8104464" cy="402099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Bedankt voor jullie aandacht!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Contactinformatie </a:t>
            </a:r>
          </a:p>
          <a:p>
            <a:pPr lvl="1"/>
            <a:r>
              <a:rPr lang="nl-NL" dirty="0"/>
              <a:t>Mitchell van Vugt </a:t>
            </a:r>
          </a:p>
          <a:p>
            <a:pPr lvl="1"/>
            <a:r>
              <a:rPr lang="nl-NL" dirty="0"/>
              <a:t>Businessintelligence@feda.nl</a:t>
            </a:r>
          </a:p>
          <a:p>
            <a:pPr lvl="1"/>
            <a:r>
              <a:rPr lang="nl-NL" dirty="0"/>
              <a:t>+ 31 (0) 6 400 76 121 </a:t>
            </a:r>
          </a:p>
          <a:p>
            <a:pPr lvl="1"/>
            <a:r>
              <a:rPr lang="nl-NL" dirty="0"/>
              <a:t>LinkedIn (zie QR-code)</a:t>
            </a:r>
            <a:br>
              <a:rPr lang="nl-NL" dirty="0"/>
            </a:b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A5CF1-6F1A-DC11-8B93-76CA553B2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" t="24363" r="14048" b="9309"/>
          <a:stretch/>
        </p:blipFill>
        <p:spPr>
          <a:xfrm>
            <a:off x="8836404" y="3319568"/>
            <a:ext cx="3218576" cy="30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5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61E1-9D14-C41D-06C2-6AE4AFD6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8E87D-8501-7349-E0B6-86771611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laatste economische prognoses </a:t>
            </a:r>
          </a:p>
          <a:p>
            <a:r>
              <a:rPr lang="nl-NL" dirty="0"/>
              <a:t>Datakwaliteit BI-portal</a:t>
            </a:r>
          </a:p>
          <a:p>
            <a:r>
              <a:rPr lang="nl-NL" dirty="0"/>
              <a:t>Data kennis quiz</a:t>
            </a:r>
          </a:p>
          <a:p>
            <a:r>
              <a:rPr lang="nl-NL" dirty="0"/>
              <a:t>Tijd over: BI </a:t>
            </a:r>
            <a:r>
              <a:rPr lang="nl-NL" dirty="0" err="1"/>
              <a:t>Quickscan</a:t>
            </a:r>
            <a:r>
              <a:rPr lang="nl-NL" dirty="0"/>
              <a:t> </a:t>
            </a:r>
          </a:p>
          <a:p>
            <a:r>
              <a:rPr lang="nl-NL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81907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B4D6-B96E-2F26-5B69-01269CA43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BBP</a:t>
            </a:r>
            <a:endParaRPr lang="en-NL" dirty="0"/>
          </a:p>
        </p:txBody>
      </p:sp>
      <p:pic>
        <p:nvPicPr>
          <p:cNvPr id="5" name="Content Placeholder 4" descr="A graph with a line&#10;&#10;Description automatically generated">
            <a:extLst>
              <a:ext uri="{FF2B5EF4-FFF2-40B4-BE49-F238E27FC236}">
                <a16:creationId xmlns:a16="http://schemas.microsoft.com/office/drawing/2014/main" id="{0033E36F-611D-E6DD-7BCA-394A6DCEE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5" y="1095720"/>
            <a:ext cx="7016285" cy="526221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D99E27-C435-608A-026D-C6480F777566}"/>
              </a:ext>
            </a:extLst>
          </p:cNvPr>
          <p:cNvSpPr txBox="1">
            <a:spLocks/>
          </p:cNvSpPr>
          <p:nvPr/>
        </p:nvSpPr>
        <p:spPr>
          <a:xfrm>
            <a:off x="838200" y="2554048"/>
            <a:ext cx="4432300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5311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5311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5311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531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531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Duidelijk herstel sinds 2020 </a:t>
            </a:r>
            <a:br>
              <a:rPr lang="nl-NL" dirty="0"/>
            </a:br>
            <a:endParaRPr lang="nl-NL" dirty="0"/>
          </a:p>
          <a:p>
            <a:r>
              <a:rPr lang="nl-NL" dirty="0"/>
              <a:t>Q1 2024 daling van 0,1% t.o.v. Q4 2023 </a:t>
            </a:r>
          </a:p>
        </p:txBody>
      </p:sp>
      <p:pic>
        <p:nvPicPr>
          <p:cNvPr id="7" name="Picture 2" descr="Centraal Bureau voor de Statistiek | CBS">
            <a:extLst>
              <a:ext uri="{FF2B5EF4-FFF2-40B4-BE49-F238E27FC236}">
                <a16:creationId xmlns:a16="http://schemas.microsoft.com/office/drawing/2014/main" id="{74B3615B-28CC-2676-344D-50797A45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7461"/>
            <a:ext cx="460473" cy="4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6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3E84-653C-B12A-7B2B-7C272288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Inflatie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65DE8-76E7-9948-FA02-4C72EB427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1"/>
            <a:ext cx="4226849" cy="3564392"/>
          </a:xfrm>
        </p:spPr>
        <p:txBody>
          <a:bodyPr/>
          <a:lstStyle/>
          <a:p>
            <a:r>
              <a:rPr lang="en-GB" dirty="0" err="1"/>
              <a:t>Inflatie</a:t>
            </a:r>
            <a:r>
              <a:rPr lang="en-GB" dirty="0"/>
              <a:t> in </a:t>
            </a:r>
            <a:r>
              <a:rPr lang="en-GB" dirty="0" err="1"/>
              <a:t>mei</a:t>
            </a:r>
            <a:r>
              <a:rPr lang="en-GB" dirty="0"/>
              <a:t> 2,7% </a:t>
            </a:r>
            <a:r>
              <a:rPr lang="en-GB" dirty="0" err="1"/>
              <a:t>t.o.v</a:t>
            </a:r>
            <a:r>
              <a:rPr lang="en-GB" dirty="0"/>
              <a:t>. </a:t>
            </a:r>
            <a:r>
              <a:rPr lang="en-GB" dirty="0" err="1"/>
              <a:t>mei</a:t>
            </a:r>
            <a:r>
              <a:rPr lang="en-GB" dirty="0"/>
              <a:t> 2023 </a:t>
            </a:r>
            <a:br>
              <a:rPr lang="en-GB" dirty="0"/>
            </a:br>
            <a:endParaRPr lang="en-GB" dirty="0"/>
          </a:p>
          <a:p>
            <a:r>
              <a:rPr lang="en-GB" dirty="0"/>
              <a:t>In </a:t>
            </a:r>
            <a:r>
              <a:rPr lang="en-GB" dirty="0" err="1"/>
              <a:t>april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2,7% </a:t>
            </a:r>
            <a:r>
              <a:rPr lang="en-GB" dirty="0" err="1"/>
              <a:t>t.o.v</a:t>
            </a:r>
            <a:r>
              <a:rPr lang="en-GB" dirty="0"/>
              <a:t>. </a:t>
            </a:r>
            <a:r>
              <a:rPr lang="en-GB" dirty="0" err="1"/>
              <a:t>april</a:t>
            </a:r>
            <a:r>
              <a:rPr lang="en-GB" dirty="0"/>
              <a:t> 2023</a:t>
            </a:r>
            <a:endParaRPr lang="en-NL" dirty="0"/>
          </a:p>
        </p:txBody>
      </p:sp>
      <p:pic>
        <p:nvPicPr>
          <p:cNvPr id="6" name="Picture 5" descr="A graph with a line&#10;&#10;Description automatically generated">
            <a:extLst>
              <a:ext uri="{FF2B5EF4-FFF2-40B4-BE49-F238E27FC236}">
                <a16:creationId xmlns:a16="http://schemas.microsoft.com/office/drawing/2014/main" id="{A286FA9D-8A34-E57A-C4DB-D4834FEDA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49" y="1012721"/>
            <a:ext cx="7126951" cy="5345213"/>
          </a:xfrm>
          <a:prstGeom prst="rect">
            <a:avLst/>
          </a:prstGeom>
        </p:spPr>
      </p:pic>
      <p:pic>
        <p:nvPicPr>
          <p:cNvPr id="5" name="Picture 2" descr="Centraal Bureau voor de Statistiek | CBS">
            <a:extLst>
              <a:ext uri="{FF2B5EF4-FFF2-40B4-BE49-F238E27FC236}">
                <a16:creationId xmlns:a16="http://schemas.microsoft.com/office/drawing/2014/main" id="{4FC74428-DE5B-31E1-0FD7-C35B040C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7461"/>
            <a:ext cx="460473" cy="4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7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75A0-E8C9-D625-16EF-431CD102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1"/>
            <a:ext cx="5344486" cy="3564392"/>
          </a:xfrm>
        </p:spPr>
        <p:txBody>
          <a:bodyPr/>
          <a:lstStyle/>
          <a:p>
            <a:r>
              <a:rPr lang="en-GB" dirty="0" err="1"/>
              <a:t>Stijging</a:t>
            </a:r>
            <a:r>
              <a:rPr lang="en-GB" dirty="0"/>
              <a:t> voor </a:t>
            </a:r>
            <a:r>
              <a:rPr lang="en-GB" dirty="0" err="1"/>
              <a:t>energie</a:t>
            </a:r>
            <a:r>
              <a:rPr lang="en-GB" dirty="0"/>
              <a:t>, </a:t>
            </a:r>
            <a:r>
              <a:rPr lang="en-GB" dirty="0" err="1"/>
              <a:t>voeding</a:t>
            </a:r>
            <a:r>
              <a:rPr lang="en-GB" dirty="0"/>
              <a:t> en </a:t>
            </a:r>
            <a:r>
              <a:rPr lang="en-GB" dirty="0" err="1"/>
              <a:t>diensten</a:t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Daling</a:t>
            </a:r>
            <a:r>
              <a:rPr lang="en-GB" dirty="0"/>
              <a:t> voor </a:t>
            </a:r>
            <a:r>
              <a:rPr lang="en-GB" dirty="0" err="1"/>
              <a:t>industriële</a:t>
            </a:r>
            <a:r>
              <a:rPr lang="en-GB" dirty="0"/>
              <a:t> </a:t>
            </a:r>
            <a:r>
              <a:rPr lang="en-GB" dirty="0" err="1"/>
              <a:t>goederen</a:t>
            </a:r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5FD2DB-9C95-D745-767B-AD0B0C035CCB}"/>
              </a:ext>
            </a:extLst>
          </p:cNvPr>
          <p:cNvSpPr txBox="1">
            <a:spLocks/>
          </p:cNvSpPr>
          <p:nvPr/>
        </p:nvSpPr>
        <p:spPr>
          <a:xfrm>
            <a:off x="838200" y="1095720"/>
            <a:ext cx="10515600" cy="1239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1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Inflatie</a:t>
            </a:r>
            <a:endParaRPr lang="en-NL" dirty="0"/>
          </a:p>
        </p:txBody>
      </p:sp>
      <p:pic>
        <p:nvPicPr>
          <p:cNvPr id="9" name="Picture 8" descr="A graph of blue and white bars&#10;&#10;Description automatically generated with medium confidence">
            <a:extLst>
              <a:ext uri="{FF2B5EF4-FFF2-40B4-BE49-F238E27FC236}">
                <a16:creationId xmlns:a16="http://schemas.microsoft.com/office/drawing/2014/main" id="{DA42C2C7-9592-584F-AF07-CE0D3D436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21" y="976112"/>
            <a:ext cx="5871079" cy="5381822"/>
          </a:xfrm>
          <a:prstGeom prst="rect">
            <a:avLst/>
          </a:prstGeom>
        </p:spPr>
      </p:pic>
      <p:pic>
        <p:nvPicPr>
          <p:cNvPr id="6" name="Picture 2" descr="Centraal Bureau voor de Statistiek | CBS">
            <a:extLst>
              <a:ext uri="{FF2B5EF4-FFF2-40B4-BE49-F238E27FC236}">
                <a16:creationId xmlns:a16="http://schemas.microsoft.com/office/drawing/2014/main" id="{4146241E-F212-234C-53CB-7E8A80663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7461"/>
            <a:ext cx="460473" cy="4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65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DFF3-6C04-CF2E-7B35-1E6E5FAE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Producenten</a:t>
            </a:r>
            <a:r>
              <a:rPr lang="en-GB" dirty="0"/>
              <a:t>-</a:t>
            </a:r>
            <a:br>
              <a:rPr lang="en-GB" dirty="0"/>
            </a:br>
            <a:r>
              <a:rPr lang="en-GB" dirty="0" err="1"/>
              <a:t>vertrouwen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089F9-9354-9CC5-539C-2B3D7A3A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1"/>
            <a:ext cx="5257800" cy="3564392"/>
          </a:xfrm>
        </p:spPr>
        <p:txBody>
          <a:bodyPr/>
          <a:lstStyle/>
          <a:p>
            <a:r>
              <a:rPr lang="nl-NL" dirty="0"/>
              <a:t>Vertrouwen in productie industrie verbeterd</a:t>
            </a:r>
          </a:p>
          <a:p>
            <a:endParaRPr lang="nl-NL" dirty="0"/>
          </a:p>
          <a:p>
            <a:r>
              <a:rPr lang="nl-NL" dirty="0"/>
              <a:t>Consistente verbetering sinds december 2023 </a:t>
            </a:r>
            <a:endParaRPr lang="en-NL" dirty="0"/>
          </a:p>
        </p:txBody>
      </p:sp>
      <p:pic>
        <p:nvPicPr>
          <p:cNvPr id="7" name="Picture 6" descr="A graph with a line&#10;&#10;Description automatically generated">
            <a:extLst>
              <a:ext uri="{FF2B5EF4-FFF2-40B4-BE49-F238E27FC236}">
                <a16:creationId xmlns:a16="http://schemas.microsoft.com/office/drawing/2014/main" id="{403E2679-F6B7-EE6B-EF7B-D6FEA2713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>
          <a:xfrm>
            <a:off x="5503606" y="1224793"/>
            <a:ext cx="6688394" cy="4766102"/>
          </a:xfrm>
          <a:prstGeom prst="rect">
            <a:avLst/>
          </a:prstGeom>
        </p:spPr>
      </p:pic>
      <p:pic>
        <p:nvPicPr>
          <p:cNvPr id="4" name="Picture 2" descr="Centraal Bureau voor de Statistiek | CBS">
            <a:extLst>
              <a:ext uri="{FF2B5EF4-FFF2-40B4-BE49-F238E27FC236}">
                <a16:creationId xmlns:a16="http://schemas.microsoft.com/office/drawing/2014/main" id="{124AC026-23E8-9C46-156A-4470C393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7461"/>
            <a:ext cx="460473" cy="4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97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8377-945C-4F16-E0C8-BB2026BE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Producenten-</a:t>
            </a:r>
            <a:br>
              <a:rPr lang="nl-NL" dirty="0"/>
            </a:br>
            <a:r>
              <a:rPr lang="nl-NL" dirty="0"/>
              <a:t>vertrouwen</a:t>
            </a:r>
          </a:p>
        </p:txBody>
      </p:sp>
      <p:pic>
        <p:nvPicPr>
          <p:cNvPr id="6" name="Content Placeholder 5" descr="A graph with blue and black squares&#10;&#10;Description automatically generated with medium confidence">
            <a:extLst>
              <a:ext uri="{FF2B5EF4-FFF2-40B4-BE49-F238E27FC236}">
                <a16:creationId xmlns:a16="http://schemas.microsoft.com/office/drawing/2014/main" id="{973BD173-4506-0F66-6A63-8889DF775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2" b="3061"/>
          <a:stretch/>
        </p:blipFill>
        <p:spPr>
          <a:xfrm>
            <a:off x="5754848" y="1163547"/>
            <a:ext cx="6318309" cy="4733914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610290-4D77-200B-4160-B55360D16E22}"/>
              </a:ext>
            </a:extLst>
          </p:cNvPr>
          <p:cNvSpPr txBox="1">
            <a:spLocks/>
          </p:cNvSpPr>
          <p:nvPr/>
        </p:nvSpPr>
        <p:spPr>
          <a:xfrm>
            <a:off x="838200" y="2612571"/>
            <a:ext cx="4760813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5311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5311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5311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531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531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Verwachte bedrijvigheid</a:t>
            </a:r>
          </a:p>
          <a:p>
            <a:endParaRPr lang="nl-NL" dirty="0"/>
          </a:p>
          <a:p>
            <a:r>
              <a:rPr lang="nl-NL" dirty="0"/>
              <a:t>Voorraden gereed product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r>
              <a:rPr lang="nl-NL" dirty="0"/>
              <a:t>Orderpositie</a:t>
            </a:r>
          </a:p>
        </p:txBody>
      </p:sp>
      <p:pic>
        <p:nvPicPr>
          <p:cNvPr id="3" name="Picture 2" descr="Centraal Bureau voor de Statistiek | CBS">
            <a:extLst>
              <a:ext uri="{FF2B5EF4-FFF2-40B4-BE49-F238E27FC236}">
                <a16:creationId xmlns:a16="http://schemas.microsoft.com/office/drawing/2014/main" id="{3CFE2972-D16C-9AE2-8C2B-4412B38A1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7461"/>
            <a:ext cx="460473" cy="4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DFF3-6C04-CF2E-7B35-1E6E5FAE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PMI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089F9-9354-9CC5-539C-2B3D7A3A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1"/>
            <a:ext cx="4664978" cy="3564392"/>
          </a:xfrm>
        </p:spPr>
        <p:txBody>
          <a:bodyPr/>
          <a:lstStyle/>
          <a:p>
            <a:r>
              <a:rPr lang="nl-NL" dirty="0"/>
              <a:t>Mei: Grootste verbetering in 2 jaar</a:t>
            </a:r>
          </a:p>
          <a:p>
            <a:endParaRPr lang="nl-NL" dirty="0"/>
          </a:p>
          <a:p>
            <a:r>
              <a:rPr lang="nl-NL" dirty="0"/>
              <a:t>Stijgende trend zet door sinds december 2022</a:t>
            </a:r>
            <a:endParaRPr lang="en-NL" dirty="0"/>
          </a:p>
        </p:txBody>
      </p:sp>
      <p:pic>
        <p:nvPicPr>
          <p:cNvPr id="1026" name="Picture 2" descr="Nevi logo - Mitopics">
            <a:extLst>
              <a:ext uri="{FF2B5EF4-FFF2-40B4-BE49-F238E27FC236}">
                <a16:creationId xmlns:a16="http://schemas.microsoft.com/office/drawing/2014/main" id="{6EC3D816-819D-CD01-3ADB-093258F1F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21127" r="16131" b="29551"/>
          <a:stretch/>
        </p:blipFill>
        <p:spPr bwMode="auto">
          <a:xfrm>
            <a:off x="49306" y="6067856"/>
            <a:ext cx="788894" cy="2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32E134-2E3A-B0AD-AE1C-3BDB07834B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8" t="7170"/>
          <a:stretch/>
        </p:blipFill>
        <p:spPr>
          <a:xfrm>
            <a:off x="5386760" y="1323705"/>
            <a:ext cx="6755934" cy="47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502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-mail" ma:contentTypeID="0x0101008D9735EC3BFF4768896A45CEB68EE13400D7A86FB96292384D87B15F2A19D81C520700E76D5EB2CFEDFF4D9B91EC7D06BF92C0" ma:contentTypeVersion="74" ma:contentTypeDescription="" ma:contentTypeScope="" ma:versionID="8aea68e862efa986e179086f6404dd67">
  <xsd:schema xmlns:xsd="http://www.w3.org/2001/XMLSchema" xmlns:xs="http://www.w3.org/2001/XMLSchema" xmlns:p="http://schemas.microsoft.com/office/2006/metadata/properties" xmlns:ns2="8922c970-7a75-4c97-a2c3-2e5a646f5fa8" xmlns:ns4="f430a3ef-ac94-4b70-88d4-00dd1f739258" xmlns:ns5="df781b2c-ee21-4a4e-ad81-99e7537db518" targetNamespace="http://schemas.microsoft.com/office/2006/metadata/properties" ma:root="true" ma:fieldsID="199442b52df7b9acb7335bc0ae85cc9c" ns2:_="" ns4:_="" ns5:_="">
    <xsd:import namespace="8922c970-7a75-4c97-a2c3-2e5a646f5fa8"/>
    <xsd:import namespace="f430a3ef-ac94-4b70-88d4-00dd1f739258"/>
    <xsd:import namespace="df781b2c-ee21-4a4e-ad81-99e7537db518"/>
    <xsd:element name="properties">
      <xsd:complexType>
        <xsd:sequence>
          <xsd:element name="documentManagement">
            <xsd:complexType>
              <xsd:all>
                <xsd:element ref="ns2:Volgnr" minOccurs="0"/>
                <xsd:element ref="ns2:Afzender" minOccurs="0"/>
                <xsd:element ref="ns2:Richting" minOccurs="0"/>
                <xsd:element ref="ns2:Archiefcode" minOccurs="0"/>
                <xsd:element ref="ns2:Trefwoord" minOccurs="0"/>
                <xsd:element ref="ns2:wx_documentnummer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2c970-7a75-4c97-a2c3-2e5a646f5fa8" elementFormDefault="qualified">
    <xsd:import namespace="http://schemas.microsoft.com/office/2006/documentManagement/types"/>
    <xsd:import namespace="http://schemas.microsoft.com/office/infopath/2007/PartnerControls"/>
    <xsd:element name="Volgnr" ma:index="1" nillable="true" ma:displayName="Volgnr" ma:default="" ma:internalName="Volgnr" ma:readOnly="false">
      <xsd:simpleType>
        <xsd:restriction base="dms:Text">
          <xsd:maxLength value="3"/>
        </xsd:restriction>
      </xsd:simpleType>
    </xsd:element>
    <xsd:element name="Afzender" ma:index="3" nillable="true" ma:displayName="Afzender" ma:default="" ma:internalName="Afzender" ma:readOnly="false">
      <xsd:simpleType>
        <xsd:restriction base="dms:Text">
          <xsd:maxLength value="255"/>
        </xsd:restriction>
      </xsd:simpleType>
    </xsd:element>
    <xsd:element name="Richting" ma:index="4" nillable="true" ma:displayName="Richting" ma:default="" ma:internalName="Richting" ma:readOnly="false">
      <xsd:simpleType>
        <xsd:restriction base="dms:Text">
          <xsd:maxLength value="255"/>
        </xsd:restriction>
      </xsd:simpleType>
    </xsd:element>
    <xsd:element name="Archiefcode" ma:index="5" nillable="true" ma:displayName="Archiefcode" ma:default="" ma:internalName="Archiefcode" ma:readOnly="false">
      <xsd:simpleType>
        <xsd:restriction base="dms:Text">
          <xsd:maxLength value="255"/>
        </xsd:restriction>
      </xsd:simpleType>
    </xsd:element>
    <xsd:element name="Trefwoord" ma:index="6" nillable="true" ma:displayName="Trefwoord" ma:default="" ma:internalName="Trefwoord" ma:readOnly="false">
      <xsd:simpleType>
        <xsd:restriction base="dms:Text">
          <xsd:maxLength value="255"/>
        </xsd:restriction>
      </xsd:simpleType>
    </xsd:element>
    <xsd:element name="wx_documentnummer" ma:index="9" nillable="true" ma:displayName="Documentnummer" ma:internalName="wx_documentnumm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0a3ef-ac94-4b70-88d4-00dd1f739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78320a2f-37ae-4df3-aac0-f0cf18668f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81b2c-ee21-4a4e-ad81-99e7537db51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63918f2-bee9-4410-a8c1-9eca2cf1f650}" ma:internalName="TaxCatchAll" ma:showField="CatchAllData" ma:web="df781b2c-ee21-4a4e-ad81-99e7537db5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oudstype" ma:readOnly="true"/>
        <xsd:element ref="dc:title" minOccurs="0" maxOccurs="1" ma:index="2" ma:displayName="Titel"/>
        <xsd:element ref="dc:subject" minOccurs="0" maxOccurs="1"/>
        <xsd:element ref="dc:description" minOccurs="0" maxOccurs="1"/>
        <xsd:element name="keywords" minOccurs="0" maxOccurs="1" type="xsd:string" ma:index="8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cf76f155ced4ddcb4097134ff3c332f xmlns="f430a3ef-ac94-4b70-88d4-00dd1f739258">
      <Terms xmlns="http://schemas.microsoft.com/office/infopath/2007/PartnerControls"/>
    </lcf76f155ced4ddcb4097134ff3c332f>
    <TaxCatchAll xmlns="df781b2c-ee21-4a4e-ad81-99e7537db518" xsi:nil="true"/>
    <Afzender xmlns="8922c970-7a75-4c97-a2c3-2e5a646f5fa8" xsi:nil="true"/>
    <Volgnr xmlns="8922c970-7a75-4c97-a2c3-2e5a646f5fa8" xsi:nil="true"/>
    <Trefwoord xmlns="8922c970-7a75-4c97-a2c3-2e5a646f5fa8" xsi:nil="true"/>
    <Archiefcode xmlns="8922c970-7a75-4c97-a2c3-2e5a646f5fa8" xsi:nil="true"/>
    <wx_documentnummer xmlns="8922c970-7a75-4c97-a2c3-2e5a646f5fa8">1911044</wx_documentnummer>
    <Richting xmlns="8922c970-7a75-4c97-a2c3-2e5a646f5fa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DB90E64C23047A7F9D657B2D26E99" ma:contentTypeVersion="16" ma:contentTypeDescription="Een nieuw document maken." ma:contentTypeScope="" ma:versionID="d6afbf4ba9fcc592d27a9a537c333022">
  <xsd:schema xmlns:xsd="http://www.w3.org/2001/XMLSchema" xmlns:xs="http://www.w3.org/2001/XMLSchema" xmlns:p="http://schemas.microsoft.com/office/2006/metadata/properties" xmlns:ns2="8deeaf59-9ef9-46b1-9d8b-2b6b023efaa1" xmlns:ns3="f35da394-bbb4-4550-afd4-481ff90a0ef9" xmlns:ns4="1cf3f506-bca1-4a45-b8bc-8d1bcce4bc31" targetNamespace="http://schemas.microsoft.com/office/2006/metadata/properties" ma:root="true" ma:fieldsID="04251a8046f43bf623c293d88a3dd8e1" ns2:_="" ns3:_="" ns4:_="">
    <xsd:import namespace="8deeaf59-9ef9-46b1-9d8b-2b6b023efaa1"/>
    <xsd:import namespace="f35da394-bbb4-4550-afd4-481ff90a0ef9"/>
    <xsd:import namespace="1cf3f506-bca1-4a45-b8bc-8d1bcce4bc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eaf59-9ef9-46b1-9d8b-2b6b023efaa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da394-bbb4-4550-afd4-481ff90a0e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78320a2f-37ae-4df3-aac0-f0cf18668f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3f506-bca1-4a45-b8bc-8d1bcce4bc3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95c99bd-29d9-4628-b225-6e4bb6e22f95}" ma:internalName="TaxCatchAll" ma:showField="CatchAllData" ma:web="1cf3f506-bca1-4a45-b8bc-8d1bcce4bc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78320a2f-37ae-4df3-aac0-f0cf18668f1a" ContentTypeId="0x0101" PreviousValue="false" LastSyncTimeStamp="2021-11-25T11:40:05.54Z"/>
</file>

<file path=customXml/itemProps1.xml><?xml version="1.0" encoding="utf-8"?>
<ds:datastoreItem xmlns:ds="http://schemas.openxmlformats.org/officeDocument/2006/customXml" ds:itemID="{7C5B70F7-63A0-4510-8816-EE26BB6B32FB}"/>
</file>

<file path=customXml/itemProps2.xml><?xml version="1.0" encoding="utf-8"?>
<ds:datastoreItem xmlns:ds="http://schemas.openxmlformats.org/officeDocument/2006/customXml" ds:itemID="{2B3DFABF-3663-4081-A616-FE4947BB66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FE3C67-E9CF-4C63-82DB-0C7CE2D84DF8}">
  <ds:schemaRefs>
    <ds:schemaRef ds:uri="c772b7d5-922f-4ab7-98dd-64faf463bdd7"/>
    <ds:schemaRef ds:uri="f7ec55f3-9ece-46b7-ae17-7a345202df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35da394-bbb4-4550-afd4-481ff90a0ef9"/>
    <ds:schemaRef ds:uri="1cf3f506-bca1-4a45-b8bc-8d1bcce4bc31"/>
  </ds:schemaRefs>
</ds:datastoreItem>
</file>

<file path=customXml/itemProps4.xml><?xml version="1.0" encoding="utf-8"?>
<ds:datastoreItem xmlns:ds="http://schemas.openxmlformats.org/officeDocument/2006/customXml" ds:itemID="{81B0D3B9-6BC5-4E78-905B-BBEEB8FFBB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eeaf59-9ef9-46b1-9d8b-2b6b023efaa1"/>
    <ds:schemaRef ds:uri="f35da394-bbb4-4550-afd4-481ff90a0ef9"/>
    <ds:schemaRef ds:uri="1cf3f506-bca1-4a45-b8bc-8d1bcce4b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8839039F-230A-4799-8CB3-366696D606F9}"/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437</Words>
  <Application>Microsoft Office PowerPoint</Application>
  <PresentationFormat>Breedbeeld</PresentationFormat>
  <Paragraphs>251</Paragraphs>
  <Slides>29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Aptos Narrow</vt:lpstr>
      <vt:lpstr>Arial</vt:lpstr>
      <vt:lpstr>Calibri</vt:lpstr>
      <vt:lpstr>Verdana</vt:lpstr>
      <vt:lpstr>Kantoorthema</vt:lpstr>
      <vt:lpstr>Marktinzichten: de laatste economische prognoses  </vt:lpstr>
      <vt:lpstr>Introductie: Mitchell van Vugt</vt:lpstr>
      <vt:lpstr>Inhoud </vt:lpstr>
      <vt:lpstr>BBP</vt:lpstr>
      <vt:lpstr>Inflatie</vt:lpstr>
      <vt:lpstr>PowerPoint-presentatie</vt:lpstr>
      <vt:lpstr>Producenten- vertrouwen</vt:lpstr>
      <vt:lpstr>Producenten- vertrouwen</vt:lpstr>
      <vt:lpstr>PMI</vt:lpstr>
      <vt:lpstr>Stijgers &amp; dalers</vt:lpstr>
      <vt:lpstr>Bedrijfsverwachtingen</vt:lpstr>
      <vt:lpstr>Oxford Economics </vt:lpstr>
      <vt:lpstr>Oxford Economics </vt:lpstr>
      <vt:lpstr>Datakwaliteit BI-portal</vt:lpstr>
      <vt:lpstr>Datakwaliteit BI-portal</vt:lpstr>
      <vt:lpstr>Soorten data</vt:lpstr>
      <vt:lpstr>Soorten data </vt:lpstr>
      <vt:lpstr>Investeringsuitgave per industrie</vt:lpstr>
      <vt:lpstr>Investeringsuitgave per industrie </vt:lpstr>
      <vt:lpstr>Best Economic Forecast Awards</vt:lpstr>
      <vt:lpstr>Best Economic Forecast Awards</vt:lpstr>
      <vt:lpstr>Beoordeling: Economische indicatoren</vt:lpstr>
      <vt:lpstr>6 indicatoren voor 89 landen</vt:lpstr>
      <vt:lpstr>1500 deelnemers</vt:lpstr>
      <vt:lpstr>Winnaar 2023: Oxford Economics</vt:lpstr>
      <vt:lpstr>Winnaar 3 jaar op rij </vt:lpstr>
      <vt:lpstr>Betrouwbaarheid data BI-portal</vt:lpstr>
      <vt:lpstr>Data kennis quiz </vt:lpstr>
      <vt:lpstr>Rondvraag en sluiting</vt:lpstr>
    </vt:vector>
  </TitlesOfParts>
  <Company>Registered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Brenda Bodaar</dc:creator>
  <cp:keywords/>
  <cp:lastModifiedBy>Ellen Benes</cp:lastModifiedBy>
  <cp:revision>5</cp:revision>
  <dcterms:created xsi:type="dcterms:W3CDTF">2017-04-25T13:31:18Z</dcterms:created>
  <dcterms:modified xsi:type="dcterms:W3CDTF">2024-07-09T13:49:14Z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x_documentnummer">
    <vt:r8>1911044</vt:r8>
  </property>
  <property fmtid="{D5CDD505-2E9C-101B-9397-08002B2CF9AE}" pid="3" name="MediaServiceImageTags">
    <vt:lpwstr/>
  </property>
  <property fmtid="{D5CDD505-2E9C-101B-9397-08002B2CF9AE}" pid="4" name="_dlc_DocIdItemGuid">
    <vt:lpwstr>5bc602da-3653-4177-a439-ee52d910a595</vt:lpwstr>
  </property>
  <property fmtid="{D5CDD505-2E9C-101B-9397-08002B2CF9AE}" pid="5" name="ContentTypeId">
    <vt:lpwstr>0x0101008D9735EC3BFF4768896A45CEB68EE13400D7A86FB96292384D87B15F2A19D81C520700E76D5EB2CFEDFF4D9B91EC7D06BF92C0</vt:lpwstr>
  </property>
</Properties>
</file>